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1"/>
  </p:notesMasterIdLst>
  <p:handoutMasterIdLst>
    <p:handoutMasterId r:id="rId12"/>
  </p:handoutMasterIdLst>
  <p:sldIdLst>
    <p:sldId id="273" r:id="rId2"/>
    <p:sldId id="290" r:id="rId3"/>
    <p:sldId id="295" r:id="rId4"/>
    <p:sldId id="291" r:id="rId5"/>
    <p:sldId id="292" r:id="rId6"/>
    <p:sldId id="293" r:id="rId7"/>
    <p:sldId id="294" r:id="rId8"/>
    <p:sldId id="296" r:id="rId9"/>
    <p:sldId id="29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4C435CAF-9750-5E49-829B-E34E1EABB416}">
          <p14:sldIdLst>
            <p14:sldId id="273"/>
            <p14:sldId id="290"/>
            <p14:sldId id="295"/>
            <p14:sldId id="291"/>
            <p14:sldId id="292"/>
            <p14:sldId id="293"/>
            <p14:sldId id="294"/>
            <p14:sldId id="296"/>
          </p14:sldIdLst>
        </p14:section>
        <p14:section name="タイトルなしのセクション" id="{C73635D4-0BB2-2449-B2C7-33897EF7F958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/>
    <p:restoredTop sz="81756"/>
  </p:normalViewPr>
  <p:slideViewPr>
    <p:cSldViewPr snapToGrid="0" snapToObjects="1">
      <p:cViewPr>
        <p:scale>
          <a:sx n="107" d="100"/>
          <a:sy n="107" d="100"/>
        </p:scale>
        <p:origin x="-208" y="-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D03DE-5839-3D40-82CD-776285A31467}" type="datetimeFigureOut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0DC75-0E2F-5F47-84D6-9527CB8B9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049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5C73E-03B0-7745-9F7B-97DA3CD3A474}" type="datetimeFigureOut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B43B6-1C0A-544B-8890-109FAB89B6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7921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Hello</a:t>
            </a:r>
            <a:r>
              <a:rPr lang="en-US" altLang="ja-JP" baseline="0" dirty="0" smtClean="0"/>
              <a:t> everyone, today I </a:t>
            </a:r>
            <a:r>
              <a:rPr lang="en-US" altLang="ja-JP" baseline="0" dirty="0" err="1" smtClean="0"/>
              <a:t>gonna</a:t>
            </a:r>
            <a:r>
              <a:rPr lang="en-US" altLang="ja-JP" baseline="0" dirty="0" smtClean="0"/>
              <a:t> talk about prototype of my </a:t>
            </a:r>
            <a:r>
              <a:rPr lang="en-US" altLang="ja-JP" baseline="0" dirty="0" err="1" smtClean="0"/>
              <a:t>servise</a:t>
            </a:r>
            <a:r>
              <a:rPr lang="en-US" altLang="ja-JP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aseline="0" dirty="0" smtClean="0"/>
              <a:t>My concept is </a:t>
            </a:r>
            <a:r>
              <a:rPr lang="en-US" altLang="ja-JP" sz="2000" b="1" dirty="0" smtClean="0"/>
              <a:t>Rental heavy </a:t>
            </a:r>
            <a:r>
              <a:rPr lang="en-US" altLang="ja-JP" sz="2000" b="1" dirty="0" err="1" smtClean="0"/>
              <a:t>equipments</a:t>
            </a:r>
            <a:r>
              <a:rPr lang="en-US" altLang="ja-JP" sz="2000" b="1" dirty="0" smtClean="0"/>
              <a:t> from</a:t>
            </a:r>
            <a:r>
              <a:rPr kumimoji="1" lang="en-US" altLang="ja-JP" sz="2000" b="1" dirty="0" smtClean="0"/>
              <a:t> peers, rather than a leasing company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dirty="0" err="1" smtClean="0"/>
              <a:t>Yumbo</a:t>
            </a:r>
            <a:r>
              <a:rPr kumimoji="1" lang="en-US" altLang="ja-JP" sz="2000" b="1" dirty="0" smtClean="0"/>
              <a:t> means</a:t>
            </a:r>
            <a:r>
              <a:rPr kumimoji="1" lang="en-US" altLang="ja-JP" sz="2000" b="1" baseline="0" dirty="0" smtClean="0"/>
              <a:t> </a:t>
            </a:r>
            <a:r>
              <a:rPr kumimoji="1" lang="ja-JP" altLang="en-US" sz="2000" b="1" baseline="0" dirty="0" smtClean="0"/>
              <a:t>トラクター、ブルドーザー、シャベル</a:t>
            </a:r>
            <a:endParaRPr kumimoji="1" lang="ja-JP" altLang="en-US" sz="2000" b="1" dirty="0" smtClean="0"/>
          </a:p>
          <a:p>
            <a:r>
              <a:rPr lang="en-US" altLang="ja-JP" sz="2000" baseline="0" dirty="0" smtClean="0"/>
              <a:t>Here, I focused on especially construction company.</a:t>
            </a:r>
            <a:r>
              <a:rPr lang="ja-JP" altLang="en-US" sz="2000" baseline="0" dirty="0" smtClean="0"/>
              <a:t>　⇒</a:t>
            </a:r>
            <a:endParaRPr lang="en-US" altLang="ja-JP" sz="2000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11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sz="1200" b="1" dirty="0" smtClean="0"/>
              <a:t>Now construction</a:t>
            </a:r>
            <a:r>
              <a:rPr lang="en-US" altLang="ja-JP" sz="1200" b="1" baseline="0" dirty="0" smtClean="0"/>
              <a:t> </a:t>
            </a:r>
            <a:r>
              <a:rPr lang="en-US" altLang="ja-JP" sz="1200" b="1" baseline="0" dirty="0" err="1" smtClean="0"/>
              <a:t>company</a:t>
            </a:r>
            <a:r>
              <a:rPr lang="en-US" altLang="ja-JP" sz="1200" b="1" dirty="0" err="1" smtClean="0"/>
              <a:t>r</a:t>
            </a:r>
            <a:r>
              <a:rPr lang="en-US" altLang="ja-JP" sz="1200" b="1" dirty="0" smtClean="0"/>
              <a:t> face three major</a:t>
            </a:r>
            <a:r>
              <a:rPr lang="en-US" altLang="ja-JP" sz="1200" b="1" baseline="0" dirty="0" smtClean="0"/>
              <a:t> problems</a:t>
            </a:r>
            <a:endParaRPr lang="en-US" altLang="ja-JP" sz="1200" b="1" dirty="0" smtClean="0"/>
          </a:p>
          <a:p>
            <a:pPr algn="l"/>
            <a:endParaRPr kumimoji="1" lang="en-US" altLang="ja-JP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altLang="ja-JP" sz="1200" b="1" dirty="0" smtClean="0"/>
              <a:t>First Due to the technology development, </a:t>
            </a:r>
          </a:p>
          <a:p>
            <a:pPr algn="l"/>
            <a:r>
              <a:rPr lang="en-US" altLang="ja-JP" sz="1200" b="1" dirty="0" smtClean="0"/>
              <a:t>The price of </a:t>
            </a:r>
            <a:r>
              <a:rPr lang="en-US" altLang="ja-JP" sz="1200" b="1" dirty="0" err="1" smtClean="0"/>
              <a:t>yumbo</a:t>
            </a:r>
            <a:r>
              <a:rPr lang="en-US" altLang="ja-JP" sz="1200" b="1" dirty="0" smtClean="0"/>
              <a:t> is getting higher, so It is a little </a:t>
            </a:r>
            <a:r>
              <a:rPr lang="en-US" altLang="ja-JP" sz="1200" b="1" dirty="0" err="1" smtClean="0"/>
              <a:t>dificult</a:t>
            </a:r>
            <a:r>
              <a:rPr lang="en-US" altLang="ja-JP" sz="1200" b="1" dirty="0" smtClean="0"/>
              <a:t> now to get a new one</a:t>
            </a:r>
          </a:p>
          <a:p>
            <a:endParaRPr lang="en-US" altLang="ja-JP" dirty="0" smtClean="0"/>
          </a:p>
          <a:p>
            <a:r>
              <a:rPr lang="en-US" altLang="ja-JP" sz="1200" b="1" dirty="0" smtClean="0"/>
              <a:t>Second,</a:t>
            </a:r>
            <a:r>
              <a:rPr lang="en-US" altLang="ja-JP" sz="1200" b="1" baseline="0" dirty="0" smtClean="0"/>
              <a:t> </a:t>
            </a:r>
            <a:r>
              <a:rPr lang="en-US" altLang="ja-JP" sz="1200" b="1" dirty="0" smtClean="0"/>
              <a:t>because</a:t>
            </a:r>
            <a:r>
              <a:rPr lang="en-US" altLang="ja-JP" sz="1200" b="1" baseline="0" dirty="0" smtClean="0"/>
              <a:t> of non better tools, </a:t>
            </a:r>
            <a:r>
              <a:rPr lang="en-US" altLang="ja-JP" sz="1200" b="1" dirty="0" smtClean="0"/>
              <a:t>75% </a:t>
            </a:r>
            <a:r>
              <a:rPr lang="en-US" altLang="ja-JP" sz="1200" b="1" baseline="0" dirty="0" smtClean="0"/>
              <a:t> heavy equipment </a:t>
            </a:r>
            <a:r>
              <a:rPr lang="en-US" altLang="ja-JP" sz="1200" b="1" dirty="0" smtClean="0"/>
              <a:t>is inoperative now </a:t>
            </a:r>
          </a:p>
          <a:p>
            <a:r>
              <a:rPr lang="en-US" altLang="ja-JP" sz="1200" b="1" dirty="0" smtClean="0"/>
              <a:t>so useless management cost is generating </a:t>
            </a:r>
          </a:p>
          <a:p>
            <a:endParaRPr lang="en-US" altLang="ja-JP" sz="1200" b="1" dirty="0" smtClean="0"/>
          </a:p>
          <a:p>
            <a:r>
              <a:rPr lang="en-US" altLang="ja-JP" sz="1200" b="1" dirty="0" smtClean="0"/>
              <a:t>Third, Strict export restrictions </a:t>
            </a:r>
            <a:r>
              <a:rPr lang="en-US" altLang="ja-JP" sz="1200" dirty="0" smtClean="0"/>
              <a:t>make getting secondly income difficult and </a:t>
            </a:r>
            <a:r>
              <a:rPr lang="en-US" altLang="ja-JP" sz="1200" dirty="0" err="1" smtClean="0"/>
              <a:t>comstruction</a:t>
            </a:r>
            <a:r>
              <a:rPr lang="en-US" altLang="ja-JP" sz="1200" dirty="0" smtClean="0"/>
              <a:t> </a:t>
            </a:r>
            <a:r>
              <a:rPr lang="en-US" altLang="ja-JP" sz="1200" dirty="0" err="1" smtClean="0"/>
              <a:t>campany</a:t>
            </a:r>
            <a:r>
              <a:rPr lang="en-US" altLang="ja-JP" sz="1200" dirty="0" smtClean="0"/>
              <a:t> have</a:t>
            </a:r>
            <a:r>
              <a:rPr lang="en-US" altLang="ja-JP" sz="1200" baseline="0" dirty="0" smtClean="0"/>
              <a:t> to have an old machine longer than ever. So </a:t>
            </a:r>
            <a:r>
              <a:rPr lang="ja-JP" altLang="en-US" sz="1200" baseline="0" dirty="0" smtClean="0"/>
              <a:t>　⇒</a:t>
            </a:r>
            <a:endParaRPr lang="en-US" altLang="ja-JP" sz="1200" b="1" dirty="0" smtClean="0"/>
          </a:p>
          <a:p>
            <a:endParaRPr lang="en-US" altLang="ja-JP" sz="1200" b="1" dirty="0" smtClean="0"/>
          </a:p>
          <a:p>
            <a:pPr algn="l"/>
            <a:endParaRPr kumimoji="1" lang="en-US" altLang="ja-JP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kumimoji="1" lang="en-US" altLang="ja-JP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26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focused on constructor's domestic trading.</a:t>
            </a:r>
          </a:p>
          <a:p>
            <a:r>
              <a:rPr kumimoji="1" lang="en-US" altLang="ja-JP" dirty="0" smtClean="0"/>
              <a:t>Let‘s share.</a:t>
            </a:r>
            <a:r>
              <a:rPr kumimoji="1" lang="en-US" altLang="ja-JP" baseline="0" dirty="0" smtClean="0"/>
              <a:t> we’ll make web sharing platform</a:t>
            </a:r>
          </a:p>
          <a:p>
            <a:r>
              <a:rPr kumimoji="1" lang="en-US" altLang="ja-JP" baseline="0" dirty="0" smtClean="0"/>
              <a:t>For example of one flow is, search by </a:t>
            </a:r>
            <a:r>
              <a:rPr kumimoji="1" lang="en-US" altLang="ja-JP" baseline="0" dirty="0" err="1" smtClean="0"/>
              <a:t>area&amp;type</a:t>
            </a:r>
            <a:r>
              <a:rPr kumimoji="1" lang="en-US" altLang="ja-JP" baseline="0" dirty="0" smtClean="0"/>
              <a:t>, look at review, and rent it.</a:t>
            </a:r>
          </a:p>
          <a:p>
            <a:r>
              <a:rPr kumimoji="1" lang="en-US" altLang="ja-JP" dirty="0" smtClean="0"/>
              <a:t>By this</a:t>
            </a:r>
            <a:r>
              <a:rPr kumimoji="1" lang="en-US" altLang="ja-JP" baseline="0" dirty="0" smtClean="0"/>
              <a:t> p</a:t>
            </a:r>
            <a:r>
              <a:rPr kumimoji="1" lang="en-US" altLang="ja-JP" sz="1400" b="1" dirty="0" smtClean="0"/>
              <a:t>latform</a:t>
            </a:r>
            <a:r>
              <a:rPr kumimoji="1" lang="ja-JP" altLang="en-US" sz="1400" b="1" dirty="0" smtClean="0"/>
              <a:t>　⇒</a:t>
            </a:r>
            <a:r>
              <a:rPr kumimoji="1" lang="en-US" altLang="ja-JP" sz="1200" b="0" baseline="0" dirty="0" smtClean="0"/>
              <a:t> 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.</a:t>
            </a:r>
            <a:r>
              <a:rPr kumimoji="1" lang="en-US" altLang="ja-JP" dirty="0" smtClean="0"/>
              <a:t> </a:t>
            </a:r>
            <a:endParaRPr kumimoji="1" lang="ja-JP" altLang="en-US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6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en-US" altLang="ja-JP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aseline="0" dirty="0" smtClean="0"/>
              <a:t>①</a:t>
            </a:r>
            <a:r>
              <a:rPr kumimoji="1" lang="en-US" altLang="ja-JP" sz="1200" baseline="0" dirty="0" smtClean="0"/>
              <a:t>Constructor can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aseline="0" dirty="0" smtClean="0"/>
              <a:t>②</a:t>
            </a:r>
            <a:r>
              <a:rPr kumimoji="1" lang="en-US" altLang="ja-JP" sz="1200" baseline="0" dirty="0" smtClean="0"/>
              <a:t>saving money by sharing not buying or leasing,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aseline="0" dirty="0" smtClean="0"/>
              <a:t>③</a:t>
            </a:r>
            <a:r>
              <a:rPr kumimoji="1" lang="en-US" altLang="ja-JP" sz="1200" baseline="0" dirty="0" smtClean="0"/>
              <a:t>cutting useless cost,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aseline="0" dirty="0" smtClean="0"/>
              <a:t>④</a:t>
            </a:r>
            <a:r>
              <a:rPr kumimoji="1" lang="en-US" altLang="ja-JP" sz="1200" baseline="0" dirty="0" smtClean="0"/>
              <a:t>making new money by</a:t>
            </a:r>
            <a:r>
              <a:rPr kumimoji="1" lang="ja-JP" altLang="en-US" sz="1200" baseline="0" dirty="0" smtClean="0"/>
              <a:t>　</a:t>
            </a:r>
            <a:r>
              <a:rPr kumimoji="1" lang="en-US" altLang="ja-JP" sz="1200" baseline="0" dirty="0" smtClean="0"/>
              <a:t>a new way sharing not exporting.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aseline="0" dirty="0" smtClean="0"/>
              <a:t>And </a:t>
            </a:r>
            <a:r>
              <a:rPr kumimoji="1" lang="ja-JP" altLang="en-US" sz="1200" baseline="0" dirty="0" smtClean="0"/>
              <a:t>⇒</a:t>
            </a:r>
            <a:endParaRPr kumimoji="1" lang="en-US" altLang="ja-JP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dirty="0" smtClean="0"/>
          </a:p>
          <a:p>
            <a:r>
              <a:rPr kumimoji="1" lang="en-US" altLang="ja-JP" dirty="0" smtClean="0"/>
              <a:t> </a:t>
            </a:r>
            <a:endParaRPr kumimoji="1" lang="ja-JP" altLang="en-US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48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estimate</a:t>
            </a:r>
            <a:r>
              <a:rPr kumimoji="1" lang="en-US" altLang="ja-JP" baseline="0" dirty="0" smtClean="0"/>
              <a:t> that </a:t>
            </a:r>
            <a:r>
              <a:rPr kumimoji="1" lang="en-US" altLang="ja-JP" dirty="0" smtClean="0"/>
              <a:t>Market</a:t>
            </a:r>
            <a:r>
              <a:rPr kumimoji="1" lang="en-US" altLang="ja-JP" baseline="0" dirty="0" smtClean="0"/>
              <a:t> size is 14 </a:t>
            </a:r>
            <a:r>
              <a:rPr kumimoji="1" lang="en-US" altLang="ja-JP" baseline="0" dirty="0" err="1" smtClean="0"/>
              <a:t>biliion</a:t>
            </a:r>
            <a:r>
              <a:rPr kumimoji="1" lang="en-US" altLang="ja-JP" baseline="0" dirty="0" smtClean="0"/>
              <a:t> dollars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/>
              <a:t>This</a:t>
            </a:r>
            <a:r>
              <a:rPr lang="en-US" altLang="ja-JP" sz="1200" baseline="0" dirty="0" smtClean="0"/>
              <a:t> is </a:t>
            </a:r>
            <a:r>
              <a:rPr lang="en-US" altLang="ja-JP" sz="1200" dirty="0" smtClean="0"/>
              <a:t>77</a:t>
            </a:r>
            <a:r>
              <a:rPr kumimoji="1" lang="en-US" altLang="ja-JP" sz="1200" dirty="0" smtClean="0"/>
              <a:t>% of total secondary </a:t>
            </a:r>
            <a:r>
              <a:rPr lang="en-US" altLang="ja-JP" sz="1200" dirty="0" smtClean="0"/>
              <a:t>equipment</a:t>
            </a:r>
            <a:r>
              <a:rPr lang="en-US" altLang="ja-JP" sz="1200" baseline="0" dirty="0" smtClean="0"/>
              <a:t> market</a:t>
            </a:r>
            <a:endParaRPr lang="en-US" altLang="ja-JP" dirty="0" smtClean="0"/>
          </a:p>
          <a:p>
            <a:r>
              <a:rPr lang="en-US" altLang="ja-JP" dirty="0" smtClean="0"/>
              <a:t>This</a:t>
            </a:r>
            <a:r>
              <a:rPr lang="en-US" altLang="ja-JP" baseline="0" dirty="0" smtClean="0"/>
              <a:t> means</a:t>
            </a:r>
            <a:r>
              <a:rPr lang="en-US" altLang="ja-JP" dirty="0" smtClean="0"/>
              <a:t> 26 to 28</a:t>
            </a:r>
            <a:r>
              <a:rPr lang="en-US" altLang="ja-JP" baseline="0" dirty="0" smtClean="0"/>
              <a:t> </a:t>
            </a:r>
            <a:r>
              <a:rPr lang="en-US" altLang="ja-JP" dirty="0" err="1" smtClean="0"/>
              <a:t>thouthant</a:t>
            </a:r>
            <a:r>
              <a:rPr lang="en-US" altLang="ja-JP" baseline="0" dirty="0" smtClean="0"/>
              <a:t> machines are non-operative.</a:t>
            </a:r>
          </a:p>
          <a:p>
            <a:r>
              <a:rPr lang="en-US" altLang="ja-JP" baseline="0" dirty="0" smtClean="0"/>
              <a:t>So we </a:t>
            </a:r>
            <a:r>
              <a:rPr lang="en-US" altLang="ja-JP" baseline="0" dirty="0" err="1" smtClean="0"/>
              <a:t>focuse</a:t>
            </a:r>
            <a:r>
              <a:rPr lang="en-US" altLang="ja-JP" baseline="0" dirty="0" smtClean="0"/>
              <a:t> on construction company who has many non-operative machines</a:t>
            </a:r>
            <a:endParaRPr lang="en-US" altLang="ja-JP" dirty="0" smtClean="0"/>
          </a:p>
          <a:p>
            <a:r>
              <a:rPr kumimoji="1" lang="en-US" altLang="ja-JP" dirty="0" smtClean="0"/>
              <a:t>And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⇒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52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ja-JP" dirty="0" smtClean="0"/>
              <a:t>This is </a:t>
            </a:r>
            <a:r>
              <a:rPr kumimoji="1" lang="en-US" altLang="ja-JP" dirty="0" err="1" smtClean="0"/>
              <a:t>bussiness</a:t>
            </a:r>
            <a:r>
              <a:rPr kumimoji="1" lang="en-US" altLang="ja-JP" baseline="0" dirty="0" smtClean="0"/>
              <a:t> model</a:t>
            </a:r>
          </a:p>
          <a:p>
            <a:r>
              <a:rPr kumimoji="1" lang="en-US" altLang="ja-JP" sz="1200" baseline="0" dirty="0" smtClean="0"/>
              <a:t>In this equipment market , w</a:t>
            </a:r>
            <a:r>
              <a:rPr kumimoji="1" lang="en-US" altLang="ja-JP" sz="1200" dirty="0" smtClean="0"/>
              <a:t>e</a:t>
            </a:r>
            <a:r>
              <a:rPr kumimoji="1" lang="en-US" altLang="ja-JP" sz="1200" baseline="0" dirty="0" smtClean="0"/>
              <a:t> </a:t>
            </a:r>
            <a:r>
              <a:rPr kumimoji="1" lang="en-US" altLang="ja-JP" sz="1200" baseline="0" dirty="0" err="1" smtClean="0"/>
              <a:t>assum</a:t>
            </a:r>
            <a:r>
              <a:rPr kumimoji="1" lang="en-US" altLang="ja-JP" sz="1200" baseline="0" dirty="0" smtClean="0"/>
              <a:t> s</a:t>
            </a:r>
            <a:r>
              <a:rPr kumimoji="1" lang="en-US" altLang="ja-JP" sz="1200" dirty="0" smtClean="0"/>
              <a:t>haring price is half of lease price</a:t>
            </a:r>
          </a:p>
          <a:p>
            <a:r>
              <a:rPr kumimoji="1" lang="en-US" altLang="ja-JP" sz="1200" dirty="0" smtClean="0"/>
              <a:t>We take a 10% commission on each transaction from</a:t>
            </a:r>
            <a:r>
              <a:rPr kumimoji="1" lang="en-US" altLang="ja-JP" sz="1200" baseline="0" dirty="0" smtClean="0"/>
              <a:t> constructor</a:t>
            </a:r>
          </a:p>
          <a:p>
            <a:r>
              <a:rPr kumimoji="1" lang="en-US" altLang="ja-JP" sz="1200" baseline="0" dirty="0" smtClean="0"/>
              <a:t>This is example of </a:t>
            </a:r>
            <a:r>
              <a:rPr kumimoji="1" lang="en-US" altLang="ja-JP" sz="1200" baseline="0" dirty="0" err="1" smtClean="0"/>
              <a:t>excavater</a:t>
            </a:r>
            <a:r>
              <a:rPr kumimoji="1" lang="en-US" altLang="ja-JP" sz="1200" baseline="0" dirty="0" smtClean="0"/>
              <a:t>.</a:t>
            </a:r>
          </a:p>
          <a:p>
            <a:r>
              <a:rPr kumimoji="1" lang="en-US" altLang="ja-JP" sz="1200" dirty="0" smtClean="0"/>
              <a:t>10%</a:t>
            </a:r>
            <a:r>
              <a:rPr kumimoji="1" lang="en-US" altLang="ja-JP" sz="1200" baseline="0" dirty="0" smtClean="0"/>
              <a:t> of average fee is revenue, and 100hundred dollars is delivery fee, and </a:t>
            </a:r>
            <a:r>
              <a:rPr kumimoji="1" lang="en-US" altLang="ja-JP" sz="1200" baseline="0" dirty="0" err="1" smtClean="0"/>
              <a:t>tha</a:t>
            </a:r>
            <a:r>
              <a:rPr kumimoji="1" lang="en-US" altLang="ja-JP" sz="1200" baseline="0" dirty="0" smtClean="0"/>
              <a:t> last is host income.</a:t>
            </a:r>
            <a:endParaRPr kumimoji="1" lang="ja-JP" altLang="en-US" sz="1200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5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</a:t>
            </a:r>
            <a:r>
              <a:rPr kumimoji="1" lang="en-US" altLang="ja-JP" baseline="0" dirty="0" err="1" smtClean="0"/>
              <a:t>competiters</a:t>
            </a:r>
            <a:r>
              <a:rPr kumimoji="1" lang="en-US" altLang="ja-JP" baseline="0" dirty="0" smtClean="0"/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ja-JP" baseline="0" dirty="0" smtClean="0"/>
              <a:t>Our service is located at up-right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52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In this </a:t>
            </a:r>
            <a:r>
              <a:rPr lang="en-US" altLang="ja-JP" dirty="0" err="1" smtClean="0"/>
              <a:t>conpreitions</a:t>
            </a:r>
            <a:r>
              <a:rPr lang="en-US" altLang="ja-JP" dirty="0" smtClean="0"/>
              <a:t>,,</a:t>
            </a:r>
          </a:p>
          <a:p>
            <a:r>
              <a:rPr lang="en-US" altLang="ja-JP" dirty="0" smtClean="0"/>
              <a:t>We have six major </a:t>
            </a:r>
            <a:r>
              <a:rPr lang="en-US" altLang="ja-JP" dirty="0" err="1" smtClean="0"/>
              <a:t>advanteges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1st</a:t>
            </a:r>
            <a:r>
              <a:rPr lang="en-US" altLang="ja-JP" baseline="0" dirty="0" smtClean="0"/>
              <a:t> to market, we have no </a:t>
            </a:r>
            <a:r>
              <a:rPr lang="en-US" altLang="ja-JP" baseline="0" dirty="0" err="1" smtClean="0"/>
              <a:t>conpetiters</a:t>
            </a:r>
            <a:r>
              <a:rPr lang="en-US" altLang="ja-JP" baseline="0" dirty="0" smtClean="0"/>
              <a:t> in Japan but In US, There are </a:t>
            </a:r>
            <a:r>
              <a:rPr lang="en-US" altLang="ja-JP" baseline="0" dirty="0" err="1" smtClean="0"/>
              <a:t>similer</a:t>
            </a:r>
            <a:r>
              <a:rPr lang="en-US" altLang="ja-JP" baseline="0" dirty="0" smtClean="0"/>
              <a:t> service</a:t>
            </a:r>
          </a:p>
          <a:p>
            <a:r>
              <a:rPr lang="en-US" altLang="ja-JP" baseline="0" dirty="0" smtClean="0"/>
              <a:t>New </a:t>
            </a:r>
            <a:r>
              <a:rPr lang="en-US" altLang="ja-JP" baseline="0" dirty="0" err="1" smtClean="0"/>
              <a:t>ernings</a:t>
            </a:r>
            <a:r>
              <a:rPr lang="en-US" altLang="ja-JP" baseline="0" dirty="0" smtClean="0"/>
              <a:t>. A new way of getting </a:t>
            </a:r>
            <a:r>
              <a:rPr lang="en-US" altLang="ja-JP" baseline="0" dirty="0" err="1" smtClean="0"/>
              <a:t>maney</a:t>
            </a:r>
            <a:r>
              <a:rPr lang="en-US" altLang="ja-JP" baseline="0" dirty="0" smtClean="0"/>
              <a:t> under </a:t>
            </a:r>
            <a:r>
              <a:rPr lang="en-US" altLang="ja-JP" baseline="0" dirty="0" err="1" smtClean="0"/>
              <a:t>tha</a:t>
            </a:r>
            <a:r>
              <a:rPr lang="en-US" altLang="ja-JP" baseline="0" dirty="0" smtClean="0"/>
              <a:t> situation that export is prohibited</a:t>
            </a:r>
          </a:p>
          <a:p>
            <a:r>
              <a:rPr lang="en-US" altLang="ja-JP" baseline="0" dirty="0" smtClean="0"/>
              <a:t>Perfect timing,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  <a:sym typeface="Arial"/>
              </a:rPr>
              <a:t>East Japan great earthquake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</a:rPr>
              <a:t>Fourth order exhaust gas regulation</a:t>
            </a:r>
            <a:r>
              <a:rPr lang="en-US" altLang="ja-JP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  <a:sym typeface="Arial"/>
              </a:rPr>
              <a:t>Tokyo Olympic Demand really helps</a:t>
            </a:r>
            <a:r>
              <a:rPr lang="en-US" altLang="ja-JP" sz="1200" baseline="0" dirty="0" smtClean="0">
                <a:latin typeface="Arial" charset="0"/>
                <a:ea typeface="Arial" charset="0"/>
                <a:cs typeface="Arial" charset="0"/>
                <a:sym typeface="Arial"/>
              </a:rPr>
              <a:t> our model.</a:t>
            </a:r>
          </a:p>
          <a:p>
            <a:r>
              <a:rPr lang="en-US" altLang="ja-JP" sz="1200" baseline="0" dirty="0" smtClean="0">
                <a:latin typeface="Arial" charset="0"/>
                <a:ea typeface="Arial" charset="0"/>
                <a:cs typeface="Arial" charset="0"/>
                <a:sym typeface="Arial"/>
              </a:rPr>
              <a:t>Cheaper than any other tools</a:t>
            </a:r>
          </a:p>
          <a:p>
            <a:r>
              <a:rPr lang="en-US" altLang="ja-JP" sz="1200" baseline="0" dirty="0" smtClean="0">
                <a:latin typeface="Arial" charset="0"/>
                <a:ea typeface="Arial" charset="0"/>
                <a:cs typeface="Arial" charset="0"/>
                <a:sym typeface="Arial"/>
              </a:rPr>
              <a:t>Credible profile and ease of use</a:t>
            </a:r>
            <a:endParaRPr lang="en-US" altLang="ja-JP" sz="12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endParaRPr lang="en-US" altLang="ja-JP" baseline="0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06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B43B6-1C0A-544B-8890-109FAB89B66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19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F6E2-C086-0B4D-B947-4A4B41421C42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705A-403E-AA48-9C30-7903C584566C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6A8C-F9F6-D34B-9F99-726F372A0E2C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560-7F5D-9D46-A441-439F99628BD6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20D2-3182-E145-812B-EAB892D4ED55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6369-33E8-FD45-A0F6-58C1E820C193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E57-6AFC-3A4F-9FF7-94447E10A038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2CBC-FE6E-534F-AF28-F78215AA11DD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29A-C47E-0D4A-9A42-03BCD5E8A720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919-A7E5-D94D-A9D5-5B56DB81C846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7A231-43A8-E646-AF26-7A485203194E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3DE3-B501-9043-A05C-85C646EBD690}" type="datetime1">
              <a:rPr kumimoji="1" lang="ja-JP" altLang="en-US" smtClean="0"/>
              <a:t>2017/6/29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92E0-5215-424B-8CE9-3D12D5090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70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084174" y="311793"/>
            <a:ext cx="721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WELCOME</a:t>
            </a:r>
            <a:endParaRPr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9" name="スライド番号プレースホルダー 6"/>
          <p:cNvSpPr txBox="1">
            <a:spLocks/>
          </p:cNvSpPr>
          <p:nvPr/>
        </p:nvSpPr>
        <p:spPr>
          <a:xfrm>
            <a:off x="8435827" y="504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1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タイトル 1"/>
          <p:cNvSpPr txBox="1">
            <a:spLocks/>
          </p:cNvSpPr>
          <p:nvPr/>
        </p:nvSpPr>
        <p:spPr>
          <a:xfrm>
            <a:off x="3373180" y="1680420"/>
            <a:ext cx="1230733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en-US" altLang="ja-JP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altLang="ja-JP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en-US" altLang="ja-JP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altLang="ja-JP" sz="6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yumbo</a:t>
            </a:r>
            <a:r>
              <a:rPr lang="en-US" altLang="ja-JP" sz="6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- sharing </a:t>
            </a:r>
            <a:endParaRPr lang="en-US" altLang="ja-JP" sz="62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HGSSoeiKakugothicUB" charset="-128"/>
              <a:ea typeface="HGSSoeiKakugothicUB" charset="-128"/>
              <a:cs typeface="HGSSoeiKakugothicUB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073912" y="3860265"/>
            <a:ext cx="745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 smtClean="0"/>
              <a:t>Rental heavy </a:t>
            </a:r>
            <a:r>
              <a:rPr lang="en-US" altLang="ja-JP" sz="2000" b="1" dirty="0" err="1" smtClean="0"/>
              <a:t>equipments</a:t>
            </a:r>
            <a:r>
              <a:rPr lang="en-US" altLang="ja-JP" sz="2000" b="1" dirty="0" smtClean="0"/>
              <a:t> from</a:t>
            </a:r>
            <a:r>
              <a:rPr kumimoji="1" lang="en-US" altLang="ja-JP" sz="2000" b="1" dirty="0" smtClean="0"/>
              <a:t> peers, rather than a leasing company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51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084174" y="311793"/>
            <a:ext cx="721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Problems</a:t>
            </a:r>
            <a:endParaRPr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9" name="スライド番号プレースホルダー 6"/>
          <p:cNvSpPr txBox="1">
            <a:spLocks/>
          </p:cNvSpPr>
          <p:nvPr/>
        </p:nvSpPr>
        <p:spPr>
          <a:xfrm>
            <a:off x="8435827" y="504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2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正方形/長方形 6"/>
          <p:cNvSpPr/>
          <p:nvPr/>
        </p:nvSpPr>
        <p:spPr>
          <a:xfrm>
            <a:off x="1767488" y="2125585"/>
            <a:ext cx="8648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b="1" dirty="0" smtClean="0"/>
              <a:t>Price</a:t>
            </a:r>
            <a:r>
              <a:rPr lang="en-US" altLang="ja-JP" sz="2000" dirty="0" smtClean="0"/>
              <a:t> is a important concern for customers buying machines from Maker</a:t>
            </a:r>
            <a:endParaRPr lang="en-US" altLang="ja-JP" sz="2400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1767488" y="4405997"/>
            <a:ext cx="92697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b="1" dirty="0"/>
              <a:t>Strict export restrictions </a:t>
            </a:r>
            <a:r>
              <a:rPr lang="en-US" altLang="ja-JP" sz="2400" dirty="0" smtClean="0"/>
              <a:t>by Exhaust gas regulation </a:t>
            </a:r>
          </a:p>
          <a:p>
            <a:r>
              <a:rPr lang="en-US" altLang="ja-JP" sz="2400" dirty="0" smtClean="0"/>
              <a:t>in 2014 make getting secondly income difficult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767488" y="3147180"/>
            <a:ext cx="103722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b="1" dirty="0" smtClean="0"/>
              <a:t>Useless management cost</a:t>
            </a:r>
            <a:r>
              <a:rPr lang="en-US" altLang="ja-JP" sz="4000" dirty="0" smtClean="0"/>
              <a:t> </a:t>
            </a:r>
            <a:r>
              <a:rPr lang="en-US" altLang="ja-JP" sz="2400" dirty="0" smtClean="0"/>
              <a:t>is generating by </a:t>
            </a:r>
            <a:r>
              <a:rPr lang="en-US" altLang="ja-JP" sz="2400" dirty="0"/>
              <a:t>75% </a:t>
            </a:r>
            <a:endParaRPr lang="en-US" altLang="ja-JP" sz="2400" dirty="0" smtClean="0"/>
          </a:p>
          <a:p>
            <a:r>
              <a:rPr lang="en-US" altLang="ja-JP" sz="2400" dirty="0" smtClean="0"/>
              <a:t>non-operation machineries </a:t>
            </a:r>
          </a:p>
        </p:txBody>
      </p:sp>
    </p:spTree>
    <p:extLst>
      <p:ext uri="{BB962C8B-B14F-4D97-AF65-F5344CB8AC3E}">
        <p14:creationId xmlns:p14="http://schemas.microsoft.com/office/powerpoint/2010/main" val="154673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1106932" y="268482"/>
            <a:ext cx="495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Product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14" name="スライド番号プレースホルダー 6"/>
          <p:cNvSpPr txBox="1">
            <a:spLocks/>
          </p:cNvSpPr>
          <p:nvPr/>
        </p:nvSpPr>
        <p:spPr>
          <a:xfrm>
            <a:off x="8402221" y="471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4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51845" y="3615501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Constructor</a:t>
            </a:r>
            <a:endParaRPr kumimoji="1" lang="ja-JP" altLang="en-US" sz="2400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1614488"/>
            <a:ext cx="2098065" cy="201851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11" y="1598001"/>
            <a:ext cx="2132337" cy="2051490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>
            <a:off x="5091379" y="3429578"/>
            <a:ext cx="2743200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594539" y="3633005"/>
            <a:ext cx="1908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Constructor</a:t>
            </a:r>
            <a:endParaRPr kumimoji="1" lang="ja-JP" altLang="en-US" sz="28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646281" y="2526251"/>
            <a:ext cx="1633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Share</a:t>
            </a:r>
            <a:endParaRPr kumimoji="1" lang="ja-JP" alt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117544" y="5125736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GPSoeiKakugothicUB" charset="-128"/>
                <a:ea typeface="HGPSoeiKakugothicUB" charset="-128"/>
                <a:cs typeface="HGPSoeiKakugothicUB" charset="-128"/>
              </a:rPr>
              <a:t>SEARCH BY CITY&amp;TYPE</a:t>
            </a:r>
            <a:endParaRPr kumimoji="1" lang="ja-JP" altLang="en-US" dirty="0"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553172" y="515085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GPSoeiKakugothicUB" charset="-128"/>
                <a:ea typeface="HGPSoeiKakugothicUB" charset="-128"/>
                <a:cs typeface="HGPSoeiKakugothicUB" charset="-128"/>
              </a:rPr>
              <a:t>REVIEW LISTINGS</a:t>
            </a:r>
            <a:endParaRPr kumimoji="1" lang="ja-JP" altLang="en-US" dirty="0"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402221" y="512573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GPSoeiKakugothicUB" charset="-128"/>
                <a:ea typeface="HGPSoeiKakugothicUB" charset="-128"/>
                <a:cs typeface="HGPSoeiKakugothicUB" charset="-128"/>
              </a:rPr>
              <a:t>RENT IT!</a:t>
            </a:r>
            <a:endParaRPr kumimoji="1" lang="ja-JP" altLang="en-US" dirty="0"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4681066" y="5335518"/>
            <a:ext cx="7286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7531452" y="5371463"/>
            <a:ext cx="7286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1772672" y="4579139"/>
            <a:ext cx="156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&lt;For example&gt;</a:t>
            </a:r>
            <a:endParaRPr kumimoji="1" lang="ja-JP" altLang="en-US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1158755" y="4221825"/>
            <a:ext cx="9714033" cy="447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1106932" y="268482"/>
            <a:ext cx="495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Solution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14" name="スライド番号プレースホルダー 6"/>
          <p:cNvSpPr txBox="1">
            <a:spLocks/>
          </p:cNvSpPr>
          <p:nvPr/>
        </p:nvSpPr>
        <p:spPr>
          <a:xfrm>
            <a:off x="8402221" y="471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3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71195" y="1676320"/>
            <a:ext cx="83519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A web platform </a:t>
            </a:r>
            <a:r>
              <a:rPr kumimoji="1" lang="en-US" altLang="ja-JP" sz="2400" dirty="0" smtClean="0"/>
              <a:t>where construction company can </a:t>
            </a:r>
            <a:r>
              <a:rPr kumimoji="1" lang="en-US" altLang="ja-JP" sz="2800" b="1" dirty="0" smtClean="0"/>
              <a:t>share</a:t>
            </a:r>
            <a:r>
              <a:rPr kumimoji="1" lang="en-US" altLang="ja-JP" sz="2400" dirty="0" smtClean="0"/>
              <a:t> their </a:t>
            </a:r>
          </a:p>
          <a:p>
            <a:r>
              <a:rPr lang="en-US" altLang="ja-JP" sz="2400" dirty="0" smtClean="0"/>
              <a:t>machineries</a:t>
            </a:r>
            <a:r>
              <a:rPr kumimoji="1" lang="en-US" altLang="ja-JP" sz="2400" dirty="0" smtClean="0"/>
              <a:t> with peers to:  </a:t>
            </a:r>
            <a:endParaRPr kumimoji="1" lang="ja-JP" altLang="en-US" sz="2400" dirty="0"/>
          </a:p>
        </p:txBody>
      </p:sp>
      <p:sp>
        <p:nvSpPr>
          <p:cNvPr id="16" name="正方形/長方形 15"/>
          <p:cNvSpPr/>
          <p:nvPr/>
        </p:nvSpPr>
        <p:spPr>
          <a:xfrm>
            <a:off x="1696595" y="2824162"/>
            <a:ext cx="2830707" cy="2828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/>
              <a:t>SAVE </a:t>
            </a:r>
          </a:p>
          <a:p>
            <a:pPr algn="ctr"/>
            <a:r>
              <a:rPr kumimoji="1" lang="en-US" altLang="ja-JP" sz="2800" b="1" dirty="0" smtClean="0"/>
              <a:t>MONEY</a:t>
            </a:r>
          </a:p>
          <a:p>
            <a:pPr algn="ctr"/>
            <a:endParaRPr lang="en-US" altLang="ja-JP" dirty="0">
              <a:solidFill>
                <a:srgbClr val="00B0F0"/>
              </a:solidFill>
            </a:endParaRPr>
          </a:p>
          <a:p>
            <a:pPr algn="ctr"/>
            <a:r>
              <a:rPr kumimoji="1" lang="en-US" altLang="ja-JP" sz="1000" dirty="0" smtClean="0"/>
              <a:t>Getting a new one</a:t>
            </a:r>
          </a:p>
          <a:p>
            <a:pPr algn="ctr"/>
            <a:r>
              <a:rPr lang="en-US" altLang="ja-JP" sz="1000" dirty="0"/>
              <a:t>b</a:t>
            </a:r>
            <a:r>
              <a:rPr kumimoji="1" lang="en-US" altLang="ja-JP" sz="1000" dirty="0" smtClean="0"/>
              <a:t>y sharing, </a:t>
            </a:r>
          </a:p>
          <a:p>
            <a:pPr algn="ctr"/>
            <a:r>
              <a:rPr kumimoji="1" lang="en-US" altLang="ja-JP" sz="1000" dirty="0" smtClean="0"/>
              <a:t>not leasing or buying</a:t>
            </a:r>
            <a:endParaRPr kumimoji="1" lang="ja-JP" altLang="en-US" sz="1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16070" y="28800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Problem 1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77945" y="2824162"/>
            <a:ext cx="2830707" cy="2828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/>
              <a:t>CUT</a:t>
            </a:r>
            <a:r>
              <a:rPr kumimoji="1" lang="en-US" altLang="ja-JP" sz="2800" b="1" dirty="0" smtClean="0"/>
              <a:t> </a:t>
            </a:r>
          </a:p>
          <a:p>
            <a:pPr algn="ctr"/>
            <a:r>
              <a:rPr lang="en-US" altLang="ja-JP" sz="2800" b="1" dirty="0" smtClean="0"/>
              <a:t>COST</a:t>
            </a:r>
            <a:endParaRPr kumimoji="1" lang="en-US" altLang="ja-JP" sz="2800" b="1" dirty="0" smtClean="0"/>
          </a:p>
          <a:p>
            <a:pPr algn="ctr"/>
            <a:endParaRPr lang="en-US" altLang="ja-JP" dirty="0" smtClean="0"/>
          </a:p>
          <a:p>
            <a:pPr algn="ctr"/>
            <a:r>
              <a:rPr lang="en-US" altLang="ja-JP" sz="1000" dirty="0" smtClean="0"/>
              <a:t>   </a:t>
            </a:r>
            <a:r>
              <a:rPr lang="en-US" altLang="ja-JP" sz="1200" dirty="0" smtClean="0"/>
              <a:t>Construction and</a:t>
            </a:r>
          </a:p>
          <a:p>
            <a:pPr algn="ctr"/>
            <a:r>
              <a:rPr lang="en-US" altLang="ja-JP" sz="1200" dirty="0" smtClean="0"/>
              <a:t>  Management cost  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059295" y="2824162"/>
            <a:ext cx="2830707" cy="2828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/>
              <a:t>MAKE</a:t>
            </a:r>
            <a:r>
              <a:rPr kumimoji="1" lang="en-US" altLang="ja-JP" sz="2800" b="1" dirty="0" smtClean="0"/>
              <a:t> </a:t>
            </a:r>
          </a:p>
          <a:p>
            <a:pPr algn="ctr"/>
            <a:r>
              <a:rPr kumimoji="1" lang="en-US" altLang="ja-JP" sz="2800" b="1" dirty="0" smtClean="0"/>
              <a:t>MONEY</a:t>
            </a:r>
          </a:p>
          <a:p>
            <a:pPr algn="ctr"/>
            <a:endParaRPr lang="en-US" altLang="ja-JP" dirty="0"/>
          </a:p>
          <a:p>
            <a:pPr algn="ctr"/>
            <a:r>
              <a:rPr lang="en-US" altLang="ja-JP" sz="1000" dirty="0" smtClean="0"/>
              <a:t>When sharing</a:t>
            </a:r>
            <a:endParaRPr kumimoji="1" lang="en-US" altLang="ja-JP" sz="1000" dirty="0" smtClean="0"/>
          </a:p>
        </p:txBody>
      </p:sp>
    </p:spTree>
    <p:extLst>
      <p:ext uri="{BB962C8B-B14F-4D97-AF65-F5344CB8AC3E}">
        <p14:creationId xmlns:p14="http://schemas.microsoft.com/office/powerpoint/2010/main" val="17017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1005935" y="334548"/>
            <a:ext cx="495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Market Size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20" name="スライド番号プレースホルダー 6"/>
          <p:cNvSpPr txBox="1">
            <a:spLocks/>
          </p:cNvSpPr>
          <p:nvPr/>
        </p:nvSpPr>
        <p:spPr>
          <a:xfrm>
            <a:off x="8435101" y="5175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5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1612128" y="1757241"/>
            <a:ext cx="3209364" cy="324522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$</a:t>
            </a:r>
            <a:r>
              <a:rPr kumimoji="1" lang="en-US" altLang="ja-JP" sz="2000" b="1" dirty="0" smtClean="0"/>
              <a:t>60 Billion</a:t>
            </a:r>
            <a:r>
              <a:rPr lang="en-US" altLang="ja-JP" sz="2000" b="1" dirty="0"/>
              <a:t> </a:t>
            </a:r>
            <a:endParaRPr kumimoji="1" lang="ja-JP" altLang="en-US" sz="2000" b="1" dirty="0"/>
          </a:p>
        </p:txBody>
      </p:sp>
      <p:sp>
        <p:nvSpPr>
          <p:cNvPr id="22" name="円/楕円 21"/>
          <p:cNvSpPr/>
          <p:nvPr/>
        </p:nvSpPr>
        <p:spPr>
          <a:xfrm>
            <a:off x="5329601" y="2582336"/>
            <a:ext cx="2446988" cy="240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$</a:t>
            </a:r>
            <a:r>
              <a:rPr lang="en-US" altLang="ja-JP" sz="2000" b="1" dirty="0"/>
              <a:t>2</a:t>
            </a:r>
            <a:r>
              <a:rPr kumimoji="1" lang="en-US" altLang="ja-JP" sz="2000" b="1" dirty="0" smtClean="0"/>
              <a:t>0 Billion</a:t>
            </a:r>
            <a:endParaRPr kumimoji="1" lang="ja-JP" altLang="en-US" sz="2000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84484" y="5129472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CONSTRUCTION </a:t>
            </a:r>
            <a:r>
              <a:rPr lang="en-US" altLang="ja-JP" b="1" dirty="0" smtClean="0"/>
              <a:t>EQUIPMENT</a:t>
            </a:r>
            <a:endParaRPr kumimoji="1" lang="ja-JP" altLang="en-US" b="1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998268" y="5098667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               </a:t>
            </a:r>
            <a:r>
              <a:rPr lang="en-US" altLang="ja-JP" b="1" dirty="0" smtClean="0"/>
              <a:t>SECONDRY </a:t>
            </a:r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CONSTRUCTION EQUIPMENT</a:t>
            </a:r>
            <a:endParaRPr lang="ja-JP" altLang="en-US" b="1" dirty="0"/>
          </a:p>
        </p:txBody>
      </p:sp>
      <p:sp>
        <p:nvSpPr>
          <p:cNvPr id="25" name="円/楕円 24"/>
          <p:cNvSpPr/>
          <p:nvPr/>
        </p:nvSpPr>
        <p:spPr>
          <a:xfrm>
            <a:off x="8389416" y="3336312"/>
            <a:ext cx="1834161" cy="164790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$14</a:t>
            </a:r>
            <a:r>
              <a:rPr kumimoji="1" lang="en-US" altLang="ja-JP" sz="2000" b="1" dirty="0" smtClean="0"/>
              <a:t> Billion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073889" y="5456198"/>
            <a:ext cx="2210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Total </a:t>
            </a:r>
            <a:r>
              <a:rPr lang="en-US" altLang="ja-JP" sz="1200" dirty="0" smtClean="0"/>
              <a:t>Equipment</a:t>
            </a:r>
            <a:r>
              <a:rPr kumimoji="1" lang="en-US" altLang="ja-JP" sz="1200" dirty="0" smtClean="0"/>
              <a:t> Market (JAPAN)</a:t>
            </a:r>
            <a:endParaRPr kumimoji="1" lang="ja-JP" altLang="en-US" sz="1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149248" y="5415288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77</a:t>
            </a:r>
            <a:r>
              <a:rPr kumimoji="1" lang="en-US" altLang="ja-JP" sz="1200" dirty="0" smtClean="0"/>
              <a:t>% of total secondary </a:t>
            </a:r>
            <a:r>
              <a:rPr lang="en-US" altLang="ja-JP" sz="1200" dirty="0" smtClean="0"/>
              <a:t>equipment</a:t>
            </a:r>
            <a:endParaRPr kumimoji="1" lang="ja-JP" altLang="en-US" sz="12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257265" y="47146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               </a:t>
            </a:r>
            <a:endParaRPr lang="ja-JP" altLang="en-US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135276" y="4829012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               </a:t>
            </a:r>
            <a:r>
              <a:rPr lang="en-US" altLang="ja-JP" b="1" dirty="0" smtClean="0"/>
              <a:t> </a:t>
            </a:r>
          </a:p>
          <a:p>
            <a:r>
              <a:rPr lang="en-US" altLang="ja-JP" b="1" dirty="0"/>
              <a:t>  </a:t>
            </a:r>
            <a:r>
              <a:rPr lang="en-US" altLang="ja-JP" b="1" dirty="0" smtClean="0"/>
              <a:t>EQUIPMENT SHARE</a:t>
            </a:r>
            <a:endParaRPr lang="ja-JP" altLang="en-US" b="1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31666" y="5632232"/>
            <a:ext cx="2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        </a:t>
            </a:r>
            <a:r>
              <a:rPr kumimoji="1" lang="en-US" altLang="ja-JP" sz="1200" dirty="0" smtClean="0"/>
              <a:t>Total Secondary </a:t>
            </a:r>
          </a:p>
          <a:p>
            <a:r>
              <a:rPr lang="en-US" altLang="ja-JP" sz="1200" dirty="0" smtClean="0"/>
              <a:t>Equipment</a:t>
            </a:r>
            <a:r>
              <a:rPr kumimoji="1" lang="en-US" altLang="ja-JP" sz="1200" dirty="0" smtClean="0"/>
              <a:t> Market (JAPAN)</a:t>
            </a:r>
            <a:endParaRPr kumimoji="1" lang="ja-JP" altLang="en-US" sz="1200" dirty="0"/>
          </a:p>
        </p:txBody>
      </p:sp>
      <p:sp>
        <p:nvSpPr>
          <p:cNvPr id="3" name="角丸四角形 2"/>
          <p:cNvSpPr/>
          <p:nvPr/>
        </p:nvSpPr>
        <p:spPr>
          <a:xfrm>
            <a:off x="8010749" y="2971800"/>
            <a:ext cx="2615966" cy="28827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4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スライド番号プレースホルダー 6"/>
          <p:cNvSpPr txBox="1">
            <a:spLocks/>
          </p:cNvSpPr>
          <p:nvPr/>
        </p:nvSpPr>
        <p:spPr>
          <a:xfrm>
            <a:off x="8435101" y="5175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6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2973" y="327461"/>
            <a:ext cx="495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Business Model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513838" y="1690688"/>
            <a:ext cx="740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Sharing price is half of leasing price</a:t>
            </a:r>
          </a:p>
          <a:p>
            <a:r>
              <a:rPr kumimoji="1" lang="en-US" altLang="ja-JP" sz="2400" dirty="0" smtClean="0"/>
              <a:t>We take a 10% commission on each transaction</a:t>
            </a:r>
            <a:endParaRPr kumimoji="1" lang="ja-JP" altLang="en-US" sz="2400" dirty="0"/>
          </a:p>
        </p:txBody>
      </p:sp>
      <p:sp>
        <p:nvSpPr>
          <p:cNvPr id="18" name="円/楕円 17"/>
          <p:cNvSpPr/>
          <p:nvPr/>
        </p:nvSpPr>
        <p:spPr>
          <a:xfrm>
            <a:off x="1651342" y="2842206"/>
            <a:ext cx="2133523" cy="197641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$14</a:t>
            </a:r>
            <a:r>
              <a:rPr kumimoji="1" lang="en-US" altLang="ja-JP" sz="2000" b="1" dirty="0" smtClean="0"/>
              <a:t> Billion</a:t>
            </a:r>
            <a:endParaRPr kumimoji="1" lang="ja-JP" altLang="en-US" sz="2000" b="1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34364" y="5419419"/>
            <a:ext cx="22797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 smtClean="0"/>
              <a:t>77</a:t>
            </a:r>
            <a:r>
              <a:rPr kumimoji="1" lang="en-US" altLang="ja-JP" sz="1050" dirty="0" smtClean="0"/>
              <a:t>% of total secondary machinery</a:t>
            </a:r>
            <a:endParaRPr kumimoji="1" lang="ja-JP" altLang="en-US" sz="1050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266845" y="3847050"/>
            <a:ext cx="86061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428544" y="437262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AVG FEE</a:t>
            </a:r>
            <a:endParaRPr kumimoji="1" lang="ja-JP" altLang="en-US" sz="28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570421" y="3474865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>
                <a:solidFill>
                  <a:srgbClr val="00B0F0"/>
                </a:solidFill>
              </a:rPr>
              <a:t>$600</a:t>
            </a:r>
            <a:endParaRPr kumimoji="1" lang="ja-JP" altLang="en-US" sz="4400" b="1" dirty="0">
              <a:solidFill>
                <a:srgbClr val="00B0F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67474" y="4858932"/>
            <a:ext cx="2177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$20/night @ 1 month</a:t>
            </a:r>
            <a:endParaRPr kumimoji="1" lang="ja-JP" altLang="en-US" sz="16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182173" y="5095025"/>
            <a:ext cx="22204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  </a:t>
            </a:r>
            <a:r>
              <a:rPr kumimoji="1" lang="en-US" altLang="ja-JP" sz="1200" dirty="0" smtClean="0"/>
              <a:t>Source : $1200/month </a:t>
            </a:r>
          </a:p>
          <a:p>
            <a:r>
              <a:rPr kumimoji="1" lang="en-US" altLang="ja-JP" sz="1200" dirty="0" smtClean="0"/>
              <a:t>is avg </a:t>
            </a:r>
            <a:r>
              <a:rPr lang="en-US" altLang="ja-JP" sz="1200" dirty="0" smtClean="0"/>
              <a:t>excavator</a:t>
            </a:r>
            <a:r>
              <a:rPr kumimoji="1" lang="en-US" altLang="ja-JP" sz="1200" dirty="0" smtClean="0"/>
              <a:t> rental price </a:t>
            </a:r>
            <a:endParaRPr kumimoji="1" lang="ja-JP" altLang="en-US" sz="12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523547" y="2342514"/>
            <a:ext cx="1040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>
                <a:solidFill>
                  <a:srgbClr val="00B0F0"/>
                </a:solidFill>
              </a:rPr>
              <a:t>$60</a:t>
            </a:r>
            <a:endParaRPr kumimoji="1" lang="ja-JP" altLang="en-US" sz="4400" b="1" dirty="0">
              <a:solidFill>
                <a:srgbClr val="00B0F0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 flipV="1">
            <a:off x="7270641" y="3206338"/>
            <a:ext cx="860612" cy="62407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8435101" y="2958767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REVENUE</a:t>
            </a:r>
            <a:endParaRPr kumimoji="1" lang="ja-JP" altLang="en-US" sz="28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356684" y="4939108"/>
            <a:ext cx="3097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EQUIPMENT SHARE</a:t>
            </a:r>
            <a:endParaRPr lang="ja-JP" altLang="en-US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24858" y="5073879"/>
            <a:ext cx="2331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smtClean="0"/>
              <a:t>HOST INCOME</a:t>
            </a:r>
            <a:endParaRPr lang="en-US" altLang="ja-JP" sz="2800" b="1" dirty="0" smtClean="0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7270641" y="3982812"/>
            <a:ext cx="86061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7270641" y="4135212"/>
            <a:ext cx="860612" cy="6834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355903" y="4036508"/>
            <a:ext cx="219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DELIVERY FEE</a:t>
            </a:r>
            <a:endParaRPr lang="ja-JP" altLang="en-US" sz="28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435101" y="3467805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smtClean="0">
                <a:solidFill>
                  <a:srgbClr val="00B0F0"/>
                </a:solidFill>
              </a:rPr>
              <a:t>$100</a:t>
            </a:r>
            <a:endParaRPr kumimoji="1" lang="ja-JP" altLang="en-US" sz="4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437593" y="449957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smtClean="0">
                <a:solidFill>
                  <a:srgbClr val="00B0F0"/>
                </a:solidFill>
              </a:rPr>
              <a:t>$440</a:t>
            </a:r>
            <a:endParaRPr kumimoji="1" lang="ja-JP" altLang="en-US" sz="4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スライド番号プレースホルダー 6"/>
          <p:cNvSpPr txBox="1">
            <a:spLocks/>
          </p:cNvSpPr>
          <p:nvPr/>
        </p:nvSpPr>
        <p:spPr>
          <a:xfrm>
            <a:off x="8435101" y="5175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7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2973" y="327461"/>
            <a:ext cx="596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Competition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6118145" y="1443038"/>
            <a:ext cx="0" cy="51435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2226237" y="3652641"/>
            <a:ext cx="552451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>
            <a:off x="6118145" y="5300564"/>
            <a:ext cx="4765" cy="52873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9498152" y="3647977"/>
            <a:ext cx="708620" cy="47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531317" y="1071965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B0F0"/>
                </a:solidFill>
              </a:rPr>
              <a:t>Affordable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589410" y="5795467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B0F0"/>
                </a:solidFill>
              </a:rPr>
              <a:t>Expensive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776539" y="3244474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rgbClr val="00B0F0"/>
                </a:solidFill>
              </a:rPr>
              <a:t>Buying/Selling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902180" y="325235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00B0F0"/>
                </a:solidFill>
              </a:rPr>
              <a:t>Rentaling</a:t>
            </a:r>
            <a:r>
              <a:rPr kumimoji="1" lang="en-US" altLang="ja-JP" dirty="0" smtClean="0">
                <a:solidFill>
                  <a:srgbClr val="00B0F0"/>
                </a:solidFill>
              </a:rPr>
              <a:t>/Leasing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00" y="3190665"/>
            <a:ext cx="2646405" cy="163195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317" y="4640339"/>
            <a:ext cx="1106891" cy="294287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859" y="4363937"/>
            <a:ext cx="1549267" cy="444382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166" y="4906492"/>
            <a:ext cx="1285875" cy="456399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859" y="5278732"/>
            <a:ext cx="1927145" cy="648805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4605" y="4226701"/>
            <a:ext cx="1295838" cy="413638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t="33971" b="32395"/>
          <a:stretch/>
        </p:blipFill>
        <p:spPr>
          <a:xfrm>
            <a:off x="3525905" y="2265340"/>
            <a:ext cx="2188730" cy="41409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2166" y="2672170"/>
            <a:ext cx="2196927" cy="460894"/>
          </a:xfrm>
          <a:prstGeom prst="rect">
            <a:avLst/>
          </a:prstGeom>
        </p:spPr>
      </p:pic>
      <p:sp>
        <p:nvSpPr>
          <p:cNvPr id="46" name="正方形/長方形 45"/>
          <p:cNvSpPr/>
          <p:nvPr/>
        </p:nvSpPr>
        <p:spPr>
          <a:xfrm>
            <a:off x="7334056" y="1828848"/>
            <a:ext cx="2319749" cy="46166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yumbo</a:t>
            </a:r>
            <a:r>
              <a:rPr lang="en-US" altLang="ja-JP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- sharing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41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スライド番号プレースホルダー 6"/>
          <p:cNvSpPr txBox="1">
            <a:spLocks/>
          </p:cNvSpPr>
          <p:nvPr/>
        </p:nvSpPr>
        <p:spPr>
          <a:xfrm>
            <a:off x="8435101" y="5175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>
                <a:solidFill>
                  <a:srgbClr val="00B0F0"/>
                </a:solidFill>
              </a:rPr>
              <a:t>8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2973" y="327461"/>
            <a:ext cx="596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Competitive Advantage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810081" y="1738399"/>
            <a:ext cx="2280961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baseline="30000" dirty="0" smtClean="0"/>
              <a:t>ST</a:t>
            </a:r>
            <a:r>
              <a:rPr lang="en-US" altLang="ja-JP" dirty="0" smtClean="0"/>
              <a:t> TO MARKET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67207" y="2618163"/>
            <a:ext cx="232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For transaction-based</a:t>
            </a:r>
          </a:p>
          <a:p>
            <a:pPr algn="ctr"/>
            <a:r>
              <a:rPr lang="en-US" altLang="ja-JP" sz="1200" dirty="0" smtClean="0"/>
              <a:t>Temporary machine using</a:t>
            </a:r>
            <a:endParaRPr kumimoji="1" lang="ja-JP" altLang="en-US" sz="12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795781" y="1736160"/>
            <a:ext cx="2319394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NEW EARNINGS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486275" y="-50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819914" y="1736160"/>
            <a:ext cx="2395649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PERFECT TIMING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761249" y="3886205"/>
            <a:ext cx="2298595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CHEAPEST TOOL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830312" y="3886205"/>
            <a:ext cx="2385251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EASE OF USE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774982" y="3886205"/>
            <a:ext cx="2340193" cy="4714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CREDIBLE PROFIEL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177830" y="2525831"/>
            <a:ext cx="155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Constructor</a:t>
            </a:r>
          </a:p>
          <a:p>
            <a:pPr algn="ctr"/>
            <a:r>
              <a:rPr kumimoji="1" lang="en-US" altLang="ja-JP" sz="1200" dirty="0" smtClean="0"/>
              <a:t>can make money</a:t>
            </a:r>
          </a:p>
          <a:p>
            <a:pPr algn="ctr"/>
            <a:r>
              <a:rPr lang="en-US" altLang="ja-JP" sz="1200" dirty="0" smtClean="0"/>
              <a:t>by </a:t>
            </a:r>
            <a:r>
              <a:rPr lang="en-US" altLang="ja-JP" sz="1200" dirty="0" err="1" smtClean="0"/>
              <a:t>rentaling</a:t>
            </a:r>
            <a:r>
              <a:rPr kumimoji="1" lang="en-US" altLang="ja-JP" sz="1200" dirty="0" smtClean="0"/>
              <a:t> </a:t>
            </a:r>
            <a:endParaRPr kumimoji="1" lang="ja-JP" altLang="en-US" sz="12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677039" y="4648356"/>
            <a:ext cx="232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Search by </a:t>
            </a:r>
          </a:p>
          <a:p>
            <a:pPr algn="ctr"/>
            <a:r>
              <a:rPr kumimoji="1" lang="en-US" altLang="ja-JP" sz="1200" dirty="0" smtClean="0"/>
              <a:t>price. Location. dates</a:t>
            </a:r>
            <a:endParaRPr kumimoji="1" lang="ja-JP" altLang="en-US" sz="12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43845" y="4717113"/>
            <a:ext cx="232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Browse </a:t>
            </a:r>
            <a:r>
              <a:rPr kumimoji="1" lang="en-US" altLang="ja-JP" sz="1200" smtClean="0"/>
              <a:t>host profiles</a:t>
            </a:r>
            <a:endParaRPr kumimoji="1" lang="en-US" altLang="ja-JP" sz="1200" dirty="0" smtClean="0"/>
          </a:p>
          <a:p>
            <a:pPr algn="ctr"/>
            <a:r>
              <a:rPr lang="en-US" altLang="ja-JP" sz="1200" dirty="0"/>
              <a:t>a</a:t>
            </a:r>
            <a:r>
              <a:rPr lang="en-US" altLang="ja-JP" sz="1200" dirty="0" smtClean="0"/>
              <a:t>nd rent in a few click</a:t>
            </a:r>
            <a:endParaRPr kumimoji="1" lang="ja-JP" altLang="en-US" sz="1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38605" y="2632339"/>
            <a:ext cx="31614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Arial" charset="0"/>
                <a:ea typeface="Arial" charset="0"/>
                <a:cs typeface="Arial" charset="0"/>
                <a:sym typeface="Arial"/>
              </a:rPr>
              <a:t> 2011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  <a:sym typeface="Arial"/>
              </a:rPr>
              <a:t>  East Japan great earthquake </a:t>
            </a:r>
            <a:endParaRPr lang="en-US" altLang="ja-JP" sz="12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  <a:sym typeface="Arial"/>
              </a:rPr>
              <a:t> 2014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  <a:sym typeface="Arial"/>
              </a:rPr>
              <a:t> 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</a:rPr>
              <a:t>Fourth 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>order exhaust gas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</a:rPr>
              <a:t>regulation</a:t>
            </a:r>
          </a:p>
          <a:p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  <a:sym typeface="Arial"/>
              </a:rPr>
              <a:t> 2015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  <a:sym typeface="Arial"/>
              </a:rPr>
              <a:t>~  </a:t>
            </a:r>
            <a:r>
              <a:rPr lang="en-US" altLang="ja-JP" sz="1200" dirty="0" smtClean="0">
                <a:latin typeface="Arial" charset="0"/>
                <a:ea typeface="Arial" charset="0"/>
                <a:cs typeface="Arial" charset="0"/>
                <a:sym typeface="Arial"/>
              </a:rPr>
              <a:t>Tokyo 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  <a:sym typeface="Arial"/>
              </a:rPr>
              <a:t>Olympic Demand</a:t>
            </a:r>
          </a:p>
          <a:p>
            <a:endParaRPr lang="en-US" altLang="ja-JP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ja-JP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ja-JP" alt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31538" y="464835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Constructor get </a:t>
            </a:r>
          </a:p>
          <a:p>
            <a:pPr algn="ctr"/>
            <a:r>
              <a:rPr kumimoji="1" lang="en-US" altLang="ja-JP" sz="1200" dirty="0" smtClean="0"/>
              <a:t>a new one as a cheapest price so far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56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1" y="980879"/>
            <a:ext cx="10655029" cy="53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スライド番号プレースホルダー 6"/>
          <p:cNvSpPr txBox="1">
            <a:spLocks/>
          </p:cNvSpPr>
          <p:nvPr/>
        </p:nvSpPr>
        <p:spPr>
          <a:xfrm>
            <a:off x="8435101" y="5175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 smtClean="0">
                <a:solidFill>
                  <a:srgbClr val="00B0F0"/>
                </a:solidFill>
              </a:rPr>
              <a:t>10</a:t>
            </a:r>
            <a:endParaRPr lang="ja-JP" altLang="en-US" sz="3200" b="1" dirty="0">
              <a:solidFill>
                <a:srgbClr val="00B0F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2973" y="327461"/>
            <a:ext cx="596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00B0F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End</a:t>
            </a:r>
            <a:endParaRPr kumimoji="1" lang="ja-JP" altLang="en-US" sz="3600" b="1" dirty="0">
              <a:solidFill>
                <a:srgbClr val="00B0F0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403456" y="2928938"/>
            <a:ext cx="5648790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rgbClr val="00B0F0"/>
                </a:solidFill>
              </a:rPr>
              <a:t> Thank you for listening </a:t>
            </a:r>
          </a:p>
          <a:p>
            <a:pPr algn="ctr"/>
            <a:r>
              <a:rPr lang="en-US" altLang="ja-JP" sz="4400" dirty="0">
                <a:solidFill>
                  <a:srgbClr val="00B0F0"/>
                </a:solidFill>
              </a:rPr>
              <a:t>Please give me advice</a:t>
            </a:r>
            <a:endParaRPr kumimoji="1" lang="en-US" altLang="ja-JP" sz="4400" dirty="0" smtClean="0">
              <a:solidFill>
                <a:srgbClr val="00B0F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38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8907</TotalTime>
  <Words>685</Words>
  <Application>Microsoft Macintosh PowerPoint</Application>
  <PresentationFormat>ワイド画面</PresentationFormat>
  <Paragraphs>181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HGPSoeiKakugothicUB</vt:lpstr>
      <vt:lpstr>HGSSoeiKakugothicUB</vt:lpstr>
      <vt:lpstr>Hiragino Maru Gothic ProN W4</vt:lpstr>
      <vt:lpstr>Yu Gothic</vt:lpstr>
      <vt:lpstr>游ゴシック</vt:lpstr>
      <vt:lpstr>游ゴシック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建機</dc:title>
  <dc:creator>山本大介</dc:creator>
  <cp:lastModifiedBy>山本大介</cp:lastModifiedBy>
  <cp:revision>160</cp:revision>
  <cp:lastPrinted>2017-02-08T15:46:52Z</cp:lastPrinted>
  <dcterms:created xsi:type="dcterms:W3CDTF">2016-12-31T07:07:24Z</dcterms:created>
  <dcterms:modified xsi:type="dcterms:W3CDTF">2017-06-28T16:20:15Z</dcterms:modified>
</cp:coreProperties>
</file>